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67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12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746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747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44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34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82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0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65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24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04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8AF68-3EC8-4FE2-85FC-CE1A2B5BD886}" type="datetimeFigureOut">
              <a:rPr lang="ru-RU" smtClean="0"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B556A-F8C3-492E-A318-6FD3A1510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50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35502" y="2212802"/>
            <a:ext cx="9161253" cy="1651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№01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строительного производства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1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64571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-64571"/>
            <a:ext cx="12191999" cy="85879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Структура курса.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Субъекты строительного производства.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Способы строительства.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Надзор в строительстве.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Организационно-технологическая документация.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используемой литературы: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12-01-2004. Организация строительства - М.: ФГУП ЦПП, 2004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1.04.03-85. Нормы продолжительности проектирования и строитель­ства. -М:. ЦППМП, 1985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1.05.03-87. Нормы задела в жилищном строительстве с учетом ком­плексной застройки. -М.: ЦППМП, 1987.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определению продолжительности комплексной застрой­ки микрорайонов, кварталов в городах и сельских населенных пунктах. — М.:ЦНИИОМ-Ш, 1989.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определения стоимости строительств» и свободных (договорных) пен на строительную продукцию в условиях развития рыночных отношений. —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М.:Госстрой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России, 1997.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СНиП 4.02-91 н СНиП 4.05-91. Сборники сметных норм и расценок на строительные работы.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Параметры, техническая характеристика и исходные данные для определе­ния себестоимости эксплуатации стреловых самоходных кранов, рекомендуемых для монтажа конструкций. - М.: ЦНИИОМТП, 1984.</a:t>
            </a:r>
          </a:p>
          <a:p>
            <a:pPr marL="342900" indent="-342900" algn="just">
              <a:buAutoNum type="arabicPeriod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Справочное пособие к СНиП 3.01.01-85. Разработка проектов организации строительства и проектов производства работ для реконструкции действующих предприятий, зданий и сооружений. — М.: СИ, 1990.</a:t>
            </a:r>
          </a:p>
          <a:p>
            <a:pPr marL="342900" indent="-342900" algn="just">
              <a:buAutoNum type="arabicPeriod"/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Дикман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Л.Г. Организация строительного производства. Издание пятое переработанное. Издательство Ассоциация строительных вузов, Москва, 2006 г.</a:t>
            </a:r>
          </a:p>
          <a:p>
            <a:pPr algn="just"/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63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КУРСА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строительного производства»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96037"/>
              </p:ext>
            </p:extLst>
          </p:nvPr>
        </p:nvGraphicFramePr>
        <p:xfrm>
          <a:off x="1" y="845389"/>
          <a:ext cx="12191999" cy="6133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2961">
                  <a:extLst>
                    <a:ext uri="{9D8B030D-6E8A-4147-A177-3AD203B41FA5}">
                      <a16:colId xmlns:a16="http://schemas.microsoft.com/office/drawing/2014/main" xmlns="" val="2674156655"/>
                    </a:ext>
                  </a:extLst>
                </a:gridCol>
                <a:gridCol w="3060355">
                  <a:extLst>
                    <a:ext uri="{9D8B030D-6E8A-4147-A177-3AD203B41FA5}">
                      <a16:colId xmlns:a16="http://schemas.microsoft.com/office/drawing/2014/main" xmlns="" val="3926274579"/>
                    </a:ext>
                  </a:extLst>
                </a:gridCol>
                <a:gridCol w="7668683">
                  <a:extLst>
                    <a:ext uri="{9D8B030D-6E8A-4147-A177-3AD203B41FA5}">
                      <a16:colId xmlns:a16="http://schemas.microsoft.com/office/drawing/2014/main" xmlns="" val="1274359789"/>
                    </a:ext>
                  </a:extLst>
                </a:gridCol>
              </a:tblGrid>
              <a:tr h="41889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блока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рассматриваемые вопросы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4860100"/>
                  </a:ext>
                </a:extLst>
              </a:tr>
              <a:tr h="198369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организации строительства и строительного производства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основы организации капитального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строительства;</a:t>
                      </a:r>
                    </a:p>
                    <a:p>
                      <a:pPr marL="72000" indent="-342900">
                        <a:buFontTx/>
                        <a:buChar char="-"/>
                      </a:pP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организационно-технологическая документация;</a:t>
                      </a:r>
                    </a:p>
                    <a:p>
                      <a:pPr marL="72000" indent="-342900">
                        <a:buFontTx/>
                        <a:buChar char="-"/>
                      </a:pP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надзор в строительстве;</a:t>
                      </a:r>
                    </a:p>
                    <a:p>
                      <a:pPr marL="72000" indent="-342900">
                        <a:buFontTx/>
                        <a:buChar char="-"/>
                      </a:pP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инженерные изыскания и проектирование в строительстве;</a:t>
                      </a:r>
                    </a:p>
                    <a:p>
                      <a:pPr marL="72000" indent="-342900">
                        <a:buFontTx/>
                        <a:buChar char="-"/>
                      </a:pP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строительного производства;</a:t>
                      </a:r>
                    </a:p>
                    <a:p>
                      <a:pPr marL="72000" indent="-342900">
                        <a:buFontTx/>
                        <a:buChar char="-"/>
                      </a:pP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моделирование строительного производства.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0395903"/>
                  </a:ext>
                </a:extLst>
              </a:tr>
              <a:tr h="157259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Стройгенплан и временные устройства на строительной площадке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принципы проектирования стройгенпланов;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монтажных механизмов на стройплощадке;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временные дороги;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приобъектных складов;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временные здания;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временные сети.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5511128"/>
                  </a:ext>
                </a:extLst>
              </a:tr>
              <a:tr h="107922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МТО строительного производства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МТС;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ПТК;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эксплуатация строительных машин;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транспорта в строительстве.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2725236"/>
                  </a:ext>
                </a:extLst>
              </a:tr>
              <a:tr h="107922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строительным производством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основы управления;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управления;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управления качеством в строительстве;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сдача объектов в эксплуатацию.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487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061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организации капитального строительства. </a:t>
            </a:r>
          </a:p>
          <a:p>
            <a:pPr marL="342900" indent="-342900" algn="ctr">
              <a:buAutoNum type="arabicPeriod"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Капитальное строительство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отрасль народного хозяйства целью которой является создание зданий, строений, сооружений (в том числе на месте сносимых объектов капитального строительства);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капитального строительства являются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здание, строение, сооружение, объекты, строительство которых не завершено (далее - объекты незавершенного строительства), за исключением временных построек, киосков, навесов и других подобных построек;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Строительное производство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совместная деятельность производственных организаций строительного комплекса, которая реализуется через организацию производственных процессов, направленных на выпуск готовой строительной продукции. Строительное производство является основным (первичным) объектом управления, функционирование которого непосредственно связано с выпуском готовой строительной продукции.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74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-1"/>
            <a:ext cx="12192000" cy="68580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строительного производства </a:t>
            </a:r>
          </a:p>
          <a:p>
            <a:pPr algn="just"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Застройщик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 физическое или юридическое лицо, официально заявившее о намерениях осуществлять строительство определенного объекта и получивший на это разрешение.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 физическое или юридическое лицо, заключающее договор подряда или государственный контракт на строительство объекта, размещает заказы на строительство подрядным организациям, обеспечивает финансирование и контроль в период производства работ, а также принимает законченный объект.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юридическое или физическое лицо, осуществляющее долгосрочное вложение капитала в проект, в целях получения прибыли на вложенный капитал. Инвестор может быть застройщиком.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Девелопер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разновидность инвестора – лицо, вкладывающее средства в проект с последующей продажей.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Деве́лопмент — предпринимательская деятельность, связанная с созданием объекта недвижимости, реконструкцией или изменением существующего здания или земельного участка, приводящая к увеличению их стоимости. 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юридическое или физическое лицо, использующее объект на правах собственника или получившее право пользования от собственника.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Проектировщик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юридическое или физическое лицо, разрабатывающее по заказу и договору с заказчиком ПСД, к проектировщикам относятся изыскательские работы.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Подрядчик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юридическое или физическое лицо, выполняющее комплекс работ по строительству. Договор с заказчиком заключает договор с генеральным подрядчиком, генподрядчик может приглашать на выполнение отдельных специализированных работ дополнительные организации – субподрядчик.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юридическое или физическое лицо, поставляющее необходимую для строительства продукцию приобретенную или произведенную самостоятельно.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Эксплуатационник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его основной функцией является эксплуатация строительного объекта, включая эксплуатацию его производственных мощностей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85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 особенности строительного производства: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неподвижность продукта при перемещающихся материальных и технологических ресурсах в процессе производства;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лиматические условия – повышенная зависимость строительных и монтажных процессов от влияния вероятностных факторов - погода, время года, района строительства, наличия транспортных путей, наличие дополнительных местных расходов, наличие энергоресурсов 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зависимость строительных и монтажных процессов от влияния вероятностных факторов - погода, время года, района строительства, наличия транспортных путей, наличие дополнительных местных расходов, наличие энергоресурсов и др.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производства цикла;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относительно высокая материалоемкость продукции, что требует мощной материальной базы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в пределах радиуса обслуживания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6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строительства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способ строительства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работы выполняются </a:t>
            </a:r>
            <a:r>
              <a:rPr lang="ru-RU" sz="20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силами и средствами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действующих и строящихся предприятий или организаций.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Подрядный способ строительства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работы ведутся постоянно действующими строительными организациями по договору подряда с заказчиком. Договор подряда заключается только посредствам тендерных торгов.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Смешанный способ строительства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часть работ выполняется по договору подрядными организациями, а часть работ ведут собственными силами.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21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Подрядные торги в строительстве 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подрядные торги проводятся для выбора организации, выполняющей для заказчика требуемые объемы строительных работ, поставки, в установленные заказчиком сроки и с требуемым качеством.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организации торгов является повышение эффективности производства, качества строительства и надежности сооружаемых объектов на основе конкуренции между организациями и предприятиями.</a:t>
            </a:r>
          </a:p>
          <a:p>
            <a:pPr algn="just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торгов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Открытыми, к участию в которых привлекаются все желающие фирмы и организации, как местные, так и иностранные (тендера).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Открытыми с предварительной квалификацией участников.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Закрытыми по приглашениям. К участию в закрытых торгах приглашаются лишь определенные фирмы, которым высылаются специальные приглашения.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Единичными с организацией, выбранной заказчиком. При единичных торгах их организаторы обращаются только к одной фирме без привлечения конкурентов, но с соблюдением внешней формы торгов и процедуры торгов по правилам данной страны.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7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21024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 в строительстве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различать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19298"/>
              </p:ext>
            </p:extLst>
          </p:nvPr>
        </p:nvGraphicFramePr>
        <p:xfrm>
          <a:off x="102393" y="891116"/>
          <a:ext cx="11987213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4029">
                  <a:extLst>
                    <a:ext uri="{9D8B030D-6E8A-4147-A177-3AD203B41FA5}">
                      <a16:colId xmlns:a16="http://schemas.microsoft.com/office/drawing/2014/main" xmlns="" val="1518458329"/>
                    </a:ext>
                  </a:extLst>
                </a:gridCol>
                <a:gridCol w="5012559">
                  <a:extLst>
                    <a:ext uri="{9D8B030D-6E8A-4147-A177-3AD203B41FA5}">
                      <a16:colId xmlns:a16="http://schemas.microsoft.com/office/drawing/2014/main" xmlns="" val="4112048390"/>
                    </a:ext>
                  </a:extLst>
                </a:gridCol>
                <a:gridCol w="5000625">
                  <a:extLst>
                    <a:ext uri="{9D8B030D-6E8A-4147-A177-3AD203B41FA5}">
                      <a16:colId xmlns:a16="http://schemas.microsoft.com/office/drawing/2014/main" xmlns="" val="2054703007"/>
                    </a:ext>
                  </a:extLst>
                </a:gridCol>
              </a:tblGrid>
              <a:tr h="3648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Контроль 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Надзор 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0972588"/>
                  </a:ext>
                </a:extLst>
              </a:tr>
              <a:tr h="89951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 осуществляет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 государственной власти(ОГВ),</a:t>
                      </a:r>
                      <a:r>
                        <a:rPr lang="ru-RU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специализированные организации и специализированные инспекции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ОГВ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84082559"/>
                  </a:ext>
                </a:extLst>
              </a:tr>
              <a:tr h="62965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качества выпускаемой продукции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</a:t>
                      </a:r>
                      <a:r>
                        <a:rPr lang="ru-RU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качества продукции в результате производства работ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2169350"/>
                  </a:ext>
                </a:extLst>
              </a:tr>
              <a:tr h="62965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Функции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Руководство и координация </a:t>
                      </a:r>
                    </a:p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(проверка уровня качества)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Разрешение на выполнение конкретных</a:t>
                      </a:r>
                      <a:r>
                        <a:rPr lang="ru-RU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видов работ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86657348"/>
                  </a:ext>
                </a:extLst>
              </a:tr>
              <a:tr h="62965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исполнителя работ в орган осуществляющий контроль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Периодический выход на производство, по жалобам граждан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9779916"/>
                  </a:ext>
                </a:extLst>
              </a:tr>
              <a:tr h="36480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исполнителе работ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инспекторе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55817342"/>
                  </a:ext>
                </a:extLst>
              </a:tr>
              <a:tr h="224877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организации</a:t>
                      </a:r>
                      <a:endParaRPr lang="ru-RU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 по сертификации продукции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Федеральный лицензионный центр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ФЛЦ)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Госэкспертиза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Техническая инспекция по ОТ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Строительные лаборатории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Госпожнадзор – федеральный уровень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Госсаннадзор – федеральный уровень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Ростехнадзор – федеральный уровень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Стройнадзор – региональный уровень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Архстройнадзор – местный уровень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Технадзор – уровень заказчика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Авторский надзор - проектировщик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08612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19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организаций осуществляющих надзор в строительстве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Госпожнадзор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проводит наблюдение за соблюдением противопожарных правил, норм и инструкций на различных этапах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Госсаннадзор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профилактический надзор за состоянием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надзор за монтажом, по окончанию которого дается разрешение на ввод в эксплуатацию котлов, газовых сетей и оборудования, лифтов, монтажных механизмов (кранов, подъемников, люлек 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Стройнадзор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проверка на соответствие выполненных работ проектному уровню надежности, проводится на основании осмотров и проверок организационно-технологической и исполнительной документации. Выдается разрешение на сдачу объекта в эксплуатацию.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Архстройнадзор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согласование технических проектов и стройгенпланов, в результате согласование выдается разрешение на строительство.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Технадзор заказчика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проверка объемов и качества работ на протяжении всего срока строительства. Вся исполнительная документация (акты скрытых работ, Ф2, входной и операционный контроль стройматериалов 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недействительна без подписи представителя технадзора.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надзор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проверка соответствия объекта проектным решениям, отмечается в специальном журнале.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05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Организационно-технологическая документация</a:t>
            </a:r>
          </a:p>
          <a:p>
            <a:pPr algn="ctr"/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8" y="1085850"/>
            <a:ext cx="3886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организации строительства (ПОС)</a:t>
            </a:r>
          </a:p>
          <a:p>
            <a:pPr algn="ctr"/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329114" y="1085850"/>
            <a:ext cx="368617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производства работ (ППР)</a:t>
            </a:r>
          </a:p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03417" y="1149934"/>
            <a:ext cx="3600452" cy="8503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организации работ (ПОР)</a:t>
            </a:r>
          </a:p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71875" y="3864348"/>
            <a:ext cx="36718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работ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СМР по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предприятию</a:t>
            </a:r>
          </a:p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850607" y="5381342"/>
            <a:ext cx="6329362" cy="12430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основные и наиболее сложные части комплексов со сложными зависимостями между подрядными организациями</a:t>
            </a:r>
          </a:p>
          <a:p>
            <a:pPr algn="ctr"/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5807870" y="2000250"/>
            <a:ext cx="3378993" cy="18640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7700963" y="2114550"/>
            <a:ext cx="2387203" cy="326679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26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организации Строительства (ПОС)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служит основой для определения продолжительности строительства, распределения капитальных вложений и объемов строительно-монтажных работ по годам и периодам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проектной организацией, входит в состав общей пояснительной записки (ОПЗ) к проекту. Все расчеты в ПОС проводятся в денежном выражении.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проекта организации строительства включаются: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календарный план на подготовительный период.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строительные генеральные планы.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организационно-технологические схемы.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ведомость объемов.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ведомость потребности в материалах и оборудовании.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график потребности в строительных машинах.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график потребности в рабочих.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15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производства работ (ППР)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 служит основой для определения наиболее эффективных индустриальных методов выполнения строительно-монтажных работ, способствующих снижению их себестоимости и трудоемкости, сокращению продолжительности строительства, повышению степени использования строительных машин и оборудования, улучшению качества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ППР подрядной организацией.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расчеты приводятся в натуральных измерителях.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объектов без проекта производства работ не допускается.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проекта производства работ на возведение здания, сооружения или его части (узла) включаются: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календарный план производства работ по объекту.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проект производства работ краном (ППР)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строительный генеральный план.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графики поступления на объект материалов.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графики движения рабочих кадров и строительных машин.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технологические карты на выполнение отдельных видов работ.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решения по технике безопасности.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решения по прокладке временных инженерных сетей.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8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производства работ краном (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ППРк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часть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условий строительства;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стройплощадки;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роизводство работ с помощью крана;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основные решения по охране труда и промышленной безопасности.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рельсового пути.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1.Общие данные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2.Основные параметры и размеры.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Нижнее строение рельсового пути.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Устройство верхнего строения пути.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5.Устройство заземления.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Сдача рельсового пути в эксплуатацию.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Эксплуатация рельсового пути.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3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организации работ (ПОР) 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 программу строительной организации служит основой для обеспечения равномерной на протяжении всего периода загрузки бригад, на основе поточной организации работ, с обеспечением ввода объектов в заданные сроки и достижения установленных показателей.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строительной организацией на производственную программу. ПОР составляется на один год.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 разрабатывается в соответствии с конкретными условиями производства работ на основе ПОС и ППР.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выполняющей ПОС, ППР,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ППРк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602749"/>
              </p:ext>
            </p:extLst>
          </p:nvPr>
        </p:nvGraphicFramePr>
        <p:xfrm>
          <a:off x="65880" y="3914776"/>
          <a:ext cx="12060237" cy="294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1233">
                  <a:extLst>
                    <a:ext uri="{9D8B030D-6E8A-4147-A177-3AD203B41FA5}">
                      <a16:colId xmlns:a16="http://schemas.microsoft.com/office/drawing/2014/main" xmlns="" val="1996764574"/>
                    </a:ext>
                  </a:extLst>
                </a:gridCol>
                <a:gridCol w="8779004">
                  <a:extLst>
                    <a:ext uri="{9D8B030D-6E8A-4147-A177-3AD203B41FA5}">
                      <a16:colId xmlns:a16="http://schemas.microsoft.com/office/drawing/2014/main" xmlns="" val="97639466"/>
                    </a:ext>
                  </a:extLst>
                </a:gridCol>
              </a:tblGrid>
              <a:tr h="42461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документа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7867180"/>
                  </a:ext>
                </a:extLst>
              </a:tr>
              <a:tr h="42461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Лицензия на проектирование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зданий и сооружений 1 и 2 уровней ответственности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0187374"/>
                  </a:ext>
                </a:extLst>
              </a:tr>
              <a:tr h="1046997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ППР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Лицензия на проектирование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зданий и сооружений 1 и 2 уровней ответственности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Лицензия на строительство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зданий и сооружений    1 и 2 уровней ответственности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8505353"/>
                  </a:ext>
                </a:extLst>
              </a:tr>
              <a:tr h="1046997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ППРк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Лицензия на проектирование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зданий и сооружений 1 и 2 уровней ответственности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в организации не менее 3-х специалистов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имеющих аттестацию на проектирование опасных производственных объектов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6278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89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2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1712</Words>
  <Application>Microsoft Office PowerPoint</Application>
  <PresentationFormat>Широкоэкранный</PresentationFormat>
  <Paragraphs>206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20</cp:revision>
  <dcterms:created xsi:type="dcterms:W3CDTF">2022-08-16T04:01:10Z</dcterms:created>
  <dcterms:modified xsi:type="dcterms:W3CDTF">2022-09-15T02:03:37Z</dcterms:modified>
</cp:coreProperties>
</file>